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920303-77EF-424A-BDD9-EBA2AC6C56EC}" v="60" dt="2025-02-19T20:01:48.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69474" autoAdjust="0"/>
  </p:normalViewPr>
  <p:slideViewPr>
    <p:cSldViewPr snapToGrid="0">
      <p:cViewPr varScale="1">
        <p:scale>
          <a:sx n="57" d="100"/>
          <a:sy n="57" d="100"/>
        </p:scale>
        <p:origin x="1680" y="53"/>
      </p:cViewPr>
      <p:guideLst/>
    </p:cSldViewPr>
  </p:slideViewPr>
  <p:notesTextViewPr>
    <p:cViewPr>
      <p:scale>
        <a:sx n="1" d="1"/>
        <a:sy n="1" d="1"/>
      </p:scale>
      <p:origin x="0" y="-57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ye Heming" userId="b0f87b65948f36c7" providerId="LiveId" clId="{41920303-77EF-424A-BDD9-EBA2AC6C56EC}"/>
    <pc:docChg chg="undo custSel modSld">
      <pc:chgData name="Faye Heming" userId="b0f87b65948f36c7" providerId="LiveId" clId="{41920303-77EF-424A-BDD9-EBA2AC6C56EC}" dt="2025-02-19T20:05:17.022" v="120" actId="20577"/>
      <pc:docMkLst>
        <pc:docMk/>
      </pc:docMkLst>
      <pc:sldChg chg="modSp mod">
        <pc:chgData name="Faye Heming" userId="b0f87b65948f36c7" providerId="LiveId" clId="{41920303-77EF-424A-BDD9-EBA2AC6C56EC}" dt="2025-02-19T19:57:58.993" v="42" actId="27636"/>
        <pc:sldMkLst>
          <pc:docMk/>
          <pc:sldMk cId="3182657924" sldId="256"/>
        </pc:sldMkLst>
        <pc:spChg chg="mod">
          <ac:chgData name="Faye Heming" userId="b0f87b65948f36c7" providerId="LiveId" clId="{41920303-77EF-424A-BDD9-EBA2AC6C56EC}" dt="2025-02-19T19:57:58.993" v="42" actId="27636"/>
          <ac:spMkLst>
            <pc:docMk/>
            <pc:sldMk cId="3182657924" sldId="256"/>
            <ac:spMk id="2" creationId="{B255167F-CEF4-F3F5-F2FE-A5A9C6089A6F}"/>
          </ac:spMkLst>
        </pc:spChg>
        <pc:spChg chg="mod">
          <ac:chgData name="Faye Heming" userId="b0f87b65948f36c7" providerId="LiveId" clId="{41920303-77EF-424A-BDD9-EBA2AC6C56EC}" dt="2025-02-19T19:53:00.029" v="1" actId="255"/>
          <ac:spMkLst>
            <pc:docMk/>
            <pc:sldMk cId="3182657924" sldId="256"/>
            <ac:spMk id="3" creationId="{0914D7F0-208E-C714-F735-1110940E120A}"/>
          </ac:spMkLst>
        </pc:spChg>
      </pc:sldChg>
      <pc:sldChg chg="modSp mod modNotesTx">
        <pc:chgData name="Faye Heming" userId="b0f87b65948f36c7" providerId="LiveId" clId="{41920303-77EF-424A-BDD9-EBA2AC6C56EC}" dt="2025-02-19T20:02:32.892" v="113" actId="20577"/>
        <pc:sldMkLst>
          <pc:docMk/>
          <pc:sldMk cId="54770127" sldId="257"/>
        </pc:sldMkLst>
        <pc:spChg chg="mod">
          <ac:chgData name="Faye Heming" userId="b0f87b65948f36c7" providerId="LiveId" clId="{41920303-77EF-424A-BDD9-EBA2AC6C56EC}" dt="2025-02-19T19:56:08.417" v="30" actId="255"/>
          <ac:spMkLst>
            <pc:docMk/>
            <pc:sldMk cId="54770127" sldId="257"/>
            <ac:spMk id="5" creationId="{FF8F6515-EB1D-A3C4-D920-F03E87FAB966}"/>
          </ac:spMkLst>
        </pc:spChg>
      </pc:sldChg>
      <pc:sldChg chg="modSp mod modNotesTx">
        <pc:chgData name="Faye Heming" userId="b0f87b65948f36c7" providerId="LiveId" clId="{41920303-77EF-424A-BDD9-EBA2AC6C56EC}" dt="2025-02-19T20:05:17.022" v="120" actId="20577"/>
        <pc:sldMkLst>
          <pc:docMk/>
          <pc:sldMk cId="901258630" sldId="258"/>
        </pc:sldMkLst>
        <pc:spChg chg="mod">
          <ac:chgData name="Faye Heming" userId="b0f87b65948f36c7" providerId="LiveId" clId="{41920303-77EF-424A-BDD9-EBA2AC6C56EC}" dt="2025-02-19T19:57:53.777" v="39" actId="20577"/>
          <ac:spMkLst>
            <pc:docMk/>
            <pc:sldMk cId="901258630" sldId="258"/>
            <ac:spMk id="4" creationId="{45604B64-9944-3A1D-C927-24C2B1E40D6E}"/>
          </ac:spMkLst>
        </pc:spChg>
        <pc:spChg chg="mod">
          <ac:chgData name="Faye Heming" userId="b0f87b65948f36c7" providerId="LiveId" clId="{41920303-77EF-424A-BDD9-EBA2AC6C56EC}" dt="2025-02-19T20:00:38.239" v="105" actId="20577"/>
          <ac:spMkLst>
            <pc:docMk/>
            <pc:sldMk cId="901258630" sldId="258"/>
            <ac:spMk id="6" creationId="{5FF13BA7-4667-F201-76B9-B82CF97E973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03718F-F6CF-4DD5-9544-C0A9CB21AD9C}" type="datetimeFigureOut">
              <a:rPr lang="en-GB" smtClean="0"/>
              <a:t>19/02/2025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CCC4C-E438-4AEA-AC44-BC126E075646}" type="slidenum">
              <a:rPr lang="en-GB" smtClean="0"/>
              <a:t>‹#›</a:t>
            </a:fld>
            <a:endParaRPr lang="en-GB"/>
          </a:p>
        </p:txBody>
      </p:sp>
    </p:spTree>
    <p:extLst>
      <p:ext uri="{BB962C8B-B14F-4D97-AF65-F5344CB8AC3E}">
        <p14:creationId xmlns:p14="http://schemas.microsoft.com/office/powerpoint/2010/main" val="1833517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0CCC4C-E438-4AEA-AC44-BC126E075646}" type="slidenum">
              <a:rPr lang="en-GB" smtClean="0"/>
              <a:t>1</a:t>
            </a:fld>
            <a:endParaRPr lang="en-GB"/>
          </a:p>
        </p:txBody>
      </p:sp>
    </p:spTree>
    <p:extLst>
      <p:ext uri="{BB962C8B-B14F-4D97-AF65-F5344CB8AC3E}">
        <p14:creationId xmlns:p14="http://schemas.microsoft.com/office/powerpoint/2010/main" val="2557215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t>SOURCES:</a:t>
            </a:r>
          </a:p>
          <a:p>
            <a:endParaRPr lang="en-GB" u="sng" dirty="0"/>
          </a:p>
          <a:p>
            <a:r>
              <a:rPr lang="en-GB" u="sng" dirty="0"/>
              <a:t>https://educationendowmentfoundation.org.uk/news/five-ways-manipulatives-can-be-used-to-develop-mathematical-understanding</a:t>
            </a:r>
          </a:p>
          <a:p>
            <a:r>
              <a:rPr lang="en-GB" u="sng" dirty="0"/>
              <a:t>https://educationendowmentfoundation.org.uk/news/myth-busting-mathematical-manipulatives</a:t>
            </a:r>
          </a:p>
          <a:p>
            <a:endParaRPr lang="en-GB" u="sng" dirty="0"/>
          </a:p>
          <a:p>
            <a:r>
              <a:rPr lang="en-GB" u="sng" dirty="0"/>
              <a:t>Notes for the facilitator</a:t>
            </a:r>
          </a:p>
          <a:p>
            <a:endParaRPr lang="en-GB" u="sng" dirty="0"/>
          </a:p>
          <a:p>
            <a:r>
              <a:rPr lang="en-GB" dirty="0"/>
              <a:t>Share the quote with staff and provide them with time to read and digest.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base" latinLnBrk="0" hangingPunct="1">
              <a:lnSpc>
                <a:spcPct val="100000"/>
              </a:lnSpc>
              <a:spcBef>
                <a:spcPts val="0"/>
              </a:spcBef>
              <a:spcAft>
                <a:spcPts val="0"/>
              </a:spcAft>
              <a:buClrTx/>
              <a:buSzTx/>
              <a:buFontTx/>
              <a:buNone/>
              <a:tabLst/>
              <a:defRPr/>
            </a:pPr>
            <a:r>
              <a:rPr lang="en-GB" b="1" i="0" dirty="0"/>
              <a:t>Further information you may wish to use: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b="1" i="0" dirty="0"/>
          </a:p>
          <a:p>
            <a:pPr marL="0" marR="0" lvl="0" indent="0" algn="l" defTabSz="914400" rtl="0" eaLnBrk="1" fontAlgn="base" latinLnBrk="0" hangingPunct="1">
              <a:lnSpc>
                <a:spcPct val="100000"/>
              </a:lnSpc>
              <a:spcBef>
                <a:spcPts val="0"/>
              </a:spcBef>
              <a:spcAft>
                <a:spcPts val="0"/>
              </a:spcAft>
              <a:buClrTx/>
              <a:buSzTx/>
              <a:buFontTx/>
              <a:buNone/>
              <a:tabLst/>
              <a:defRPr/>
            </a:pPr>
            <a:r>
              <a:rPr lang="en-GB" b="0" i="0" dirty="0">
                <a:solidFill>
                  <a:srgbClr val="263238"/>
                </a:solidFill>
                <a:effectLst/>
                <a:latin typeface="Lora" pitchFamily="2" charset="0"/>
              </a:rPr>
              <a:t>Concrete materials help develop the conceptual understanding that supports children to approach calculations flexibly to achieve fluency. Once the manipulatives are gradually removed, children can maintain the visual image to support their metacognitive thinking when faced with a new calculation.</a:t>
            </a:r>
            <a:endParaRPr lang="en-GB" b="1" i="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en-GB" b="1" i="0" dirty="0">
              <a:solidFill>
                <a:srgbClr val="002938"/>
              </a:solidFill>
              <a:effectLst/>
              <a:latin typeface="__understoodSans_f41eca"/>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b="0" i="0" dirty="0">
                <a:solidFill>
                  <a:srgbClr val="263238"/>
                </a:solidFill>
                <a:effectLst/>
                <a:latin typeface="Lora" pitchFamily="2" charset="0"/>
              </a:rPr>
              <a:t>Manipulatives serve as powerful tools to stimulate mathematical dialogue, enabling children to articulate and refine their thinking. The hands-on interaction of manipulatives provides a shared, tangible reference point for discussion. This collaborative process not only deepens understanding but also helps children link concrete experiences to abstract concepts, fostering a richer mathematical discourse.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GB" b="0" i="0" dirty="0">
              <a:solidFill>
                <a:srgbClr val="263238"/>
              </a:solidFill>
              <a:effectLst/>
              <a:latin typeface="Lora" pitchFamily="2" charset="0"/>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b="0" i="0" dirty="0">
                <a:solidFill>
                  <a:srgbClr val="263238"/>
                </a:solidFill>
                <a:effectLst/>
                <a:latin typeface="Lora" pitchFamily="2" charset="0"/>
              </a:rPr>
              <a:t>Using manipulatives purposefully provides the teacher with a visual representation of the children’s mathematical thinking to help address misconceptions and support children to co-construct new knowledge together.</a:t>
            </a:r>
            <a:endParaRPr lang="en-GB" b="1" i="0"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en-GB" b="1" i="0" dirty="0">
              <a:solidFill>
                <a:srgbClr val="002938"/>
              </a:solidFill>
              <a:effectLst/>
              <a:latin typeface="__understoodSans_f41eca"/>
            </a:endParaRPr>
          </a:p>
        </p:txBody>
      </p:sp>
      <p:sp>
        <p:nvSpPr>
          <p:cNvPr id="4" name="Slide Number Placeholder 3"/>
          <p:cNvSpPr>
            <a:spLocks noGrp="1"/>
          </p:cNvSpPr>
          <p:nvPr>
            <p:ph type="sldNum" sz="quarter" idx="5"/>
          </p:nvPr>
        </p:nvSpPr>
        <p:spPr/>
        <p:txBody>
          <a:bodyPr/>
          <a:lstStyle/>
          <a:p>
            <a:fld id="{BA0CCC4C-E438-4AEA-AC44-BC126E075646}" type="slidenum">
              <a:rPr lang="en-GB" smtClean="0"/>
              <a:t>2</a:t>
            </a:fld>
            <a:endParaRPr lang="en-GB"/>
          </a:p>
        </p:txBody>
      </p:sp>
    </p:spTree>
    <p:extLst>
      <p:ext uri="{BB962C8B-B14F-4D97-AF65-F5344CB8AC3E}">
        <p14:creationId xmlns:p14="http://schemas.microsoft.com/office/powerpoint/2010/main" val="389359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[Animated slide – discussion points appear on click.]</a:t>
            </a:r>
          </a:p>
          <a:p>
            <a:endParaRPr lang="en-GB" dirty="0"/>
          </a:p>
          <a:p>
            <a:r>
              <a:rPr lang="en-GB" b="1" dirty="0"/>
              <a:t>ACTIVITY: </a:t>
            </a:r>
            <a:r>
              <a:rPr lang="en-GB" dirty="0"/>
              <a:t>Provide opportunities for staff to discuss in pairs or small groups.</a:t>
            </a:r>
          </a:p>
          <a:p>
            <a:endParaRPr lang="en-GB" dirty="0"/>
          </a:p>
          <a:p>
            <a:r>
              <a:rPr lang="en-GB" b="1" i="0" dirty="0"/>
              <a:t>Further information you may wish to use:</a:t>
            </a:r>
          </a:p>
          <a:p>
            <a:endParaRPr lang="en-GB" b="0" i="0" dirty="0">
              <a:solidFill>
                <a:srgbClr val="263238"/>
              </a:solidFill>
              <a:effectLst/>
              <a:latin typeface="Roboto" panose="02000000000000000000" pitchFamily="2" charset="0"/>
            </a:endParaRPr>
          </a:p>
          <a:p>
            <a:r>
              <a:rPr lang="en-GB" b="0" i="0" dirty="0">
                <a:solidFill>
                  <a:srgbClr val="263238"/>
                </a:solidFill>
                <a:effectLst/>
                <a:latin typeface="Roboto" panose="02000000000000000000" pitchFamily="2" charset="0"/>
              </a:rPr>
              <a:t>There are myths and misunderstandings around the use of manipulatives. So, teachers may ask: is it time to dust off the dienes, bring out the buttons, or count out the cubes? There can be a dizzying array of practice choices, so how can awareness of these myths help us to make deliberate </a:t>
            </a:r>
            <a:r>
              <a:rPr lang="en-GB" b="0" i="0">
                <a:solidFill>
                  <a:srgbClr val="263238"/>
                </a:solidFill>
                <a:effectLst/>
                <a:latin typeface="Roboto" panose="02000000000000000000" pitchFamily="2" charset="0"/>
              </a:rPr>
              <a:t>decisions about </a:t>
            </a:r>
            <a:r>
              <a:rPr lang="en-GB" b="0" i="0" dirty="0">
                <a:solidFill>
                  <a:srgbClr val="263238"/>
                </a:solidFill>
                <a:effectLst/>
                <a:latin typeface="Roboto" panose="02000000000000000000" pitchFamily="2" charset="0"/>
              </a:rPr>
              <a:t>what to use, why </a:t>
            </a:r>
            <a:r>
              <a:rPr lang="en-GB" b="0" i="0">
                <a:solidFill>
                  <a:srgbClr val="263238"/>
                </a:solidFill>
                <a:effectLst/>
                <a:latin typeface="Roboto" panose="02000000000000000000" pitchFamily="2" charset="0"/>
              </a:rPr>
              <a:t>and when?</a:t>
            </a:r>
            <a:endParaRPr lang="en-GB" b="0" i="0" dirty="0">
              <a:solidFill>
                <a:srgbClr val="263238"/>
              </a:solidFill>
              <a:effectLst/>
              <a:latin typeface="Roboto" panose="02000000000000000000" pitchFamily="2" charset="0"/>
            </a:endParaRPr>
          </a:p>
          <a:p>
            <a:endParaRPr lang="en-GB" b="0" i="0" dirty="0">
              <a:solidFill>
                <a:srgbClr val="263238"/>
              </a:solidFill>
              <a:effectLst/>
              <a:latin typeface="Roboto" panose="02000000000000000000" pitchFamily="2" charset="0"/>
            </a:endParaRPr>
          </a:p>
          <a:p>
            <a:r>
              <a:rPr lang="en-GB" b="1" i="0" dirty="0">
                <a:effectLst/>
                <a:latin typeface="Roboto" panose="02000000000000000000" pitchFamily="2" charset="0"/>
              </a:rPr>
              <a:t>Myth #1: Manipulatives are only for younger children. </a:t>
            </a:r>
            <a:br>
              <a:rPr lang="en-GB" dirty="0"/>
            </a:br>
            <a:r>
              <a:rPr lang="en-GB" b="0" i="0" dirty="0">
                <a:solidFill>
                  <a:srgbClr val="263238"/>
                </a:solidFill>
                <a:effectLst/>
                <a:latin typeface="Roboto" panose="02000000000000000000" pitchFamily="2" charset="0"/>
              </a:rPr>
              <a:t>The research evidence tells us that manipulatives can be used to support pupils of all ages. The decision to remove a manipulative should be made in response to the pupils’ improved knowledge and understanding, not their age.</a:t>
            </a:r>
          </a:p>
          <a:p>
            <a:pPr algn="l"/>
            <a:r>
              <a:rPr lang="en-GB" b="1" i="0" dirty="0">
                <a:solidFill>
                  <a:srgbClr val="263238"/>
                </a:solidFill>
                <a:effectLst/>
                <a:latin typeface="Roboto" panose="02000000000000000000" pitchFamily="2" charset="0"/>
              </a:rPr>
              <a:t>Myth #2: Using manipulatives will affect children’s behaviour.</a:t>
            </a:r>
            <a:endParaRPr lang="en-GB" b="0" i="0" dirty="0">
              <a:solidFill>
                <a:srgbClr val="263238"/>
              </a:solidFill>
              <a:effectLst/>
              <a:latin typeface="Roboto" panose="02000000000000000000" pitchFamily="2" charset="0"/>
            </a:endParaRPr>
          </a:p>
          <a:p>
            <a:pPr algn="l"/>
            <a:r>
              <a:rPr lang="en-GB" b="0" i="0" dirty="0">
                <a:solidFill>
                  <a:srgbClr val="263238"/>
                </a:solidFill>
                <a:effectLst/>
                <a:latin typeface="Roboto" panose="02000000000000000000" pitchFamily="2" charset="0"/>
              </a:rPr>
              <a:t>Like anything novel, children can become distracted. Using a manipulative regularly or introducing it through play to gain familiarity can be beneficial.</a:t>
            </a:r>
          </a:p>
          <a:p>
            <a:r>
              <a:rPr lang="en-GB" b="1" i="0" dirty="0">
                <a:effectLst/>
                <a:latin typeface="Roboto" panose="02000000000000000000" pitchFamily="2" charset="0"/>
              </a:rPr>
              <a:t>Myth #3: Manipulatives are there if children need them.</a:t>
            </a:r>
            <a:br>
              <a:rPr lang="en-GB" dirty="0"/>
            </a:br>
            <a:r>
              <a:rPr lang="en-GB" b="0" i="0" dirty="0">
                <a:solidFill>
                  <a:srgbClr val="263238"/>
                </a:solidFill>
                <a:effectLst/>
                <a:latin typeface="Roboto" panose="02000000000000000000" pitchFamily="2" charset="0"/>
              </a:rPr>
              <a:t>It’s not enough to just simply give a manipulative to children or have them available if they want to use them. Children need to understand the links between the manipulatives and the mathematical ideas they represent, and this requires expert support and modelling.</a:t>
            </a:r>
          </a:p>
          <a:p>
            <a:r>
              <a:rPr lang="en-GB" b="1" i="0" dirty="0">
                <a:effectLst/>
                <a:latin typeface="Roboto" panose="02000000000000000000" pitchFamily="2" charset="0"/>
              </a:rPr>
              <a:t>Myth #4: Manipulatives should help children to ​‘do’ the maths. </a:t>
            </a:r>
            <a:br>
              <a:rPr lang="en-GB" dirty="0"/>
            </a:br>
            <a:r>
              <a:rPr lang="en-GB" b="0" i="0" dirty="0">
                <a:solidFill>
                  <a:srgbClr val="263238"/>
                </a:solidFill>
                <a:effectLst/>
                <a:latin typeface="Roboto" panose="02000000000000000000" pitchFamily="2" charset="0"/>
              </a:rPr>
              <a:t>We want children to understand mathematical concepts – not just get the ​‘right’ answer. Manipulatives can help children make sense of mathematical concepts, as well as develop visual images.</a:t>
            </a:r>
          </a:p>
          <a:p>
            <a:r>
              <a:rPr lang="en-GB" b="1" i="0" dirty="0">
                <a:effectLst/>
                <a:latin typeface="Roboto" panose="02000000000000000000" pitchFamily="2" charset="0"/>
              </a:rPr>
              <a:t>Myth #5: We don’t need to use manipulatives as our school uses mathematical representations. </a:t>
            </a:r>
            <a:br>
              <a:rPr lang="en-GB" dirty="0"/>
            </a:br>
            <a:r>
              <a:rPr lang="en-GB" b="0" i="0" dirty="0">
                <a:solidFill>
                  <a:srgbClr val="263238"/>
                </a:solidFill>
                <a:effectLst/>
                <a:latin typeface="Roboto" panose="02000000000000000000" pitchFamily="2" charset="0"/>
              </a:rPr>
              <a:t>The research evidence tells us that children benefit from practical, first-hand experiences of moving and interacting with manipulatives to develop mathematical ideas. Manipulatives AND representations help children to build knowledge and make links between their learning.</a:t>
            </a:r>
            <a:endParaRPr lang="en-GB" b="1" i="0" dirty="0"/>
          </a:p>
        </p:txBody>
      </p:sp>
      <p:sp>
        <p:nvSpPr>
          <p:cNvPr id="4" name="Slide Number Placeholder 3"/>
          <p:cNvSpPr>
            <a:spLocks noGrp="1"/>
          </p:cNvSpPr>
          <p:nvPr>
            <p:ph type="sldNum" sz="quarter" idx="5"/>
          </p:nvPr>
        </p:nvSpPr>
        <p:spPr/>
        <p:txBody>
          <a:bodyPr/>
          <a:lstStyle/>
          <a:p>
            <a:fld id="{BA0CCC4C-E438-4AEA-AC44-BC126E075646}" type="slidenum">
              <a:rPr lang="en-GB" smtClean="0"/>
              <a:t>3</a:t>
            </a:fld>
            <a:endParaRPr lang="en-GB"/>
          </a:p>
        </p:txBody>
      </p:sp>
    </p:spTree>
    <p:extLst>
      <p:ext uri="{BB962C8B-B14F-4D97-AF65-F5344CB8AC3E}">
        <p14:creationId xmlns:p14="http://schemas.microsoft.com/office/powerpoint/2010/main" val="14689811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85435-3BFF-9DCD-C1D3-5D0111A825E0}"/>
              </a:ext>
            </a:extLst>
          </p:cNvPr>
          <p:cNvSpPr>
            <a:spLocks noGrp="1"/>
          </p:cNvSpPr>
          <p:nvPr>
            <p:ph type="ctrTitle" hasCustomPrompt="1"/>
          </p:nvPr>
        </p:nvSpPr>
        <p:spPr>
          <a:xfrm>
            <a:off x="2104373" y="1596613"/>
            <a:ext cx="9144000" cy="1564470"/>
          </a:xfrm>
          <a:prstGeom prst="rect">
            <a:avLst/>
          </a:prstGeom>
        </p:spPr>
        <p:txBody>
          <a:bodyPr anchor="b">
            <a:normAutofit/>
          </a:bodyPr>
          <a:lstStyle>
            <a:lvl1pPr algn="ctr">
              <a:defRPr sz="5500"/>
            </a:lvl1pPr>
          </a:lstStyle>
          <a:p>
            <a:r>
              <a:rPr lang="en-US" dirty="0"/>
              <a:t>Staff Meeting Starter #</a:t>
            </a:r>
            <a:endParaRPr lang="en-GB" dirty="0"/>
          </a:p>
        </p:txBody>
      </p:sp>
      <p:sp>
        <p:nvSpPr>
          <p:cNvPr id="3" name="Subtitle 2">
            <a:extLst>
              <a:ext uri="{FF2B5EF4-FFF2-40B4-BE49-F238E27FC236}">
                <a16:creationId xmlns:a16="http://schemas.microsoft.com/office/drawing/2014/main" id="{26A97F92-DBCD-4F41-AB4A-DDBE45385A72}"/>
              </a:ext>
            </a:extLst>
          </p:cNvPr>
          <p:cNvSpPr>
            <a:spLocks noGrp="1"/>
          </p:cNvSpPr>
          <p:nvPr>
            <p:ph type="subTitle" idx="1"/>
          </p:nvPr>
        </p:nvSpPr>
        <p:spPr>
          <a:xfrm>
            <a:off x="2104373" y="3614150"/>
            <a:ext cx="9144000" cy="1655762"/>
          </a:xfrm>
        </p:spPr>
        <p:txBody>
          <a:bodyPr>
            <a:normAutofit/>
          </a:bodyPr>
          <a:lstStyle>
            <a:lvl1pPr marL="0" indent="0" algn="ctr">
              <a:buNone/>
              <a:defRPr sz="3500">
                <a:solidFill>
                  <a:schemeClr val="accent1"/>
                </a:solidFill>
                <a:latin typeface="Montserrat Bold"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a:extLst>
              <a:ext uri="{FF2B5EF4-FFF2-40B4-BE49-F238E27FC236}">
                <a16:creationId xmlns:a16="http://schemas.microsoft.com/office/drawing/2014/main" id="{1DBA8E63-9854-2DA9-4B58-8C96BD13CE1D}"/>
              </a:ext>
            </a:extLst>
          </p:cNvPr>
          <p:cNvSpPr>
            <a:spLocks noGrp="1"/>
          </p:cNvSpPr>
          <p:nvPr>
            <p:ph type="sldNum" sz="quarter" idx="12"/>
          </p:nvPr>
        </p:nvSpPr>
        <p:spPr/>
        <p:txBody>
          <a:bodyPr/>
          <a:lstStyle/>
          <a:p>
            <a:fld id="{D2F1D99E-131E-49C9-B56C-6FAB382B0B74}" type="slidenum">
              <a:rPr lang="en-GB" smtClean="0"/>
              <a:t>‹#›</a:t>
            </a:fld>
            <a:endParaRPr lang="en-GB"/>
          </a:p>
        </p:txBody>
      </p:sp>
      <p:sp>
        <p:nvSpPr>
          <p:cNvPr id="12" name="Rectangle 11">
            <a:extLst>
              <a:ext uri="{FF2B5EF4-FFF2-40B4-BE49-F238E27FC236}">
                <a16:creationId xmlns:a16="http://schemas.microsoft.com/office/drawing/2014/main" id="{3FAA356F-7A80-C4B4-1B15-E8490ECC95DA}"/>
              </a:ext>
            </a:extLst>
          </p:cNvPr>
          <p:cNvSpPr/>
          <p:nvPr userDrawn="1"/>
        </p:nvSpPr>
        <p:spPr>
          <a:xfrm>
            <a:off x="0" y="0"/>
            <a:ext cx="2104373" cy="6305117"/>
          </a:xfrm>
          <a:prstGeom prst="rect">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9" name="Picture 8" descr="A group of people in a circle&#10;&#10;Description automatically generated">
            <a:extLst>
              <a:ext uri="{FF2B5EF4-FFF2-40B4-BE49-F238E27FC236}">
                <a16:creationId xmlns:a16="http://schemas.microsoft.com/office/drawing/2014/main" id="{F48BAC4C-D9FE-9347-FE0A-DCB5ED6300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304" y="209321"/>
            <a:ext cx="1655763" cy="1655763"/>
          </a:xfrm>
          <a:prstGeom prst="rect">
            <a:avLst/>
          </a:prstGeom>
        </p:spPr>
      </p:pic>
    </p:spTree>
    <p:extLst>
      <p:ext uri="{BB962C8B-B14F-4D97-AF65-F5344CB8AC3E}">
        <p14:creationId xmlns:p14="http://schemas.microsoft.com/office/powerpoint/2010/main" val="83762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uota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CAEC-614D-ABCF-8B9A-45FBD289B2B6}"/>
              </a:ext>
            </a:extLst>
          </p:cNvPr>
          <p:cNvSpPr>
            <a:spLocks noGrp="1"/>
          </p:cNvSpPr>
          <p:nvPr>
            <p:ph type="title"/>
          </p:nvPr>
        </p:nvSpPr>
        <p:spPr>
          <a:xfrm>
            <a:off x="0" y="3132"/>
            <a:ext cx="12192000" cy="1038616"/>
          </a:xfrm>
          <a:prstGeom prst="rect">
            <a:avLst/>
          </a:prstGeom>
          <a:solidFill>
            <a:schemeClr val="tx2"/>
          </a:solidFill>
        </p:spPr>
        <p:txBody>
          <a:bodyPr/>
          <a:lstStyle>
            <a:lvl1pPr algn="ctr">
              <a:defRPr>
                <a:solidFill>
                  <a:schemeClr val="bg1"/>
                </a:solidFill>
                <a:latin typeface="Montserrat Bold" pitchFamily="2" charset="0"/>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3D32B5B4-FF10-CF1A-128D-19B457FFC0D4}"/>
              </a:ext>
            </a:extLst>
          </p:cNvPr>
          <p:cNvSpPr>
            <a:spLocks noGrp="1"/>
          </p:cNvSpPr>
          <p:nvPr>
            <p:ph type="sldNum" sz="quarter" idx="12"/>
          </p:nvPr>
        </p:nvSpPr>
        <p:spPr>
          <a:xfrm>
            <a:off x="11649205" y="140917"/>
            <a:ext cx="462419" cy="365125"/>
          </a:xfrm>
        </p:spPr>
        <p:txBody>
          <a:bodyPr/>
          <a:lstStyle/>
          <a:p>
            <a:fld id="{D2F1D99E-131E-49C9-B56C-6FAB382B0B74}" type="slidenum">
              <a:rPr lang="en-GB" smtClean="0"/>
              <a:t>‹#›</a:t>
            </a:fld>
            <a:endParaRPr lang="en-GB"/>
          </a:p>
        </p:txBody>
      </p:sp>
      <p:sp>
        <p:nvSpPr>
          <p:cNvPr id="21" name="Rectangle: Rounded Corners 20">
            <a:extLst>
              <a:ext uri="{FF2B5EF4-FFF2-40B4-BE49-F238E27FC236}">
                <a16:creationId xmlns:a16="http://schemas.microsoft.com/office/drawing/2014/main" id="{3F38BDDC-845B-D616-BF10-D586600A4C0F}"/>
              </a:ext>
            </a:extLst>
          </p:cNvPr>
          <p:cNvSpPr/>
          <p:nvPr userDrawn="1"/>
        </p:nvSpPr>
        <p:spPr>
          <a:xfrm>
            <a:off x="764088" y="1459728"/>
            <a:ext cx="10589712" cy="4377401"/>
          </a:xfrm>
          <a:prstGeom prst="roundRect">
            <a:avLst/>
          </a:prstGeom>
          <a:no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Picture 22" descr="A white quote in a circle&#10;&#10;Description automatically generated">
            <a:extLst>
              <a:ext uri="{FF2B5EF4-FFF2-40B4-BE49-F238E27FC236}">
                <a16:creationId xmlns:a16="http://schemas.microsoft.com/office/drawing/2014/main" id="{DA2236A6-D4C1-906B-AFEB-BAF7AD427C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10760380" y="5092875"/>
            <a:ext cx="1038616" cy="1038616"/>
          </a:xfrm>
          <a:prstGeom prst="rect">
            <a:avLst/>
          </a:prstGeom>
        </p:spPr>
      </p:pic>
      <p:pic>
        <p:nvPicPr>
          <p:cNvPr id="24" name="Picture 23" descr="A white quote in a circle&#10;&#10;Description automatically generated">
            <a:extLst>
              <a:ext uri="{FF2B5EF4-FFF2-40B4-BE49-F238E27FC236}">
                <a16:creationId xmlns:a16="http://schemas.microsoft.com/office/drawing/2014/main" id="{7DC04514-3C26-D02F-87F9-4223BBA0B2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1586" y="1127702"/>
            <a:ext cx="1038616" cy="1038616"/>
          </a:xfrm>
          <a:prstGeom prst="rect">
            <a:avLst/>
          </a:prstGeom>
        </p:spPr>
      </p:pic>
      <p:sp>
        <p:nvSpPr>
          <p:cNvPr id="25" name="Content Placeholder 2">
            <a:extLst>
              <a:ext uri="{FF2B5EF4-FFF2-40B4-BE49-F238E27FC236}">
                <a16:creationId xmlns:a16="http://schemas.microsoft.com/office/drawing/2014/main" id="{2E0D8832-170D-D28A-081E-C34D3D1EFF0B}"/>
              </a:ext>
            </a:extLst>
          </p:cNvPr>
          <p:cNvSpPr>
            <a:spLocks noGrp="1"/>
          </p:cNvSpPr>
          <p:nvPr>
            <p:ph idx="1"/>
          </p:nvPr>
        </p:nvSpPr>
        <p:spPr>
          <a:xfrm>
            <a:off x="1293835" y="1716168"/>
            <a:ext cx="9732723" cy="3864519"/>
          </a:xfrm>
        </p:spPr>
        <p:txBody>
          <a:bodyPr/>
          <a:lstStyle>
            <a:lvl1pPr marL="0" indent="0">
              <a:buNone/>
              <a:defRPr/>
            </a:lvl1pPr>
            <a:lvl2pPr marL="685800" indent="-228600">
              <a:buFontTx/>
              <a:buBlip>
                <a:blip r:embed="rId3"/>
              </a:buBlip>
              <a:defRPr>
                <a:solidFill>
                  <a:schemeClr val="accent1"/>
                </a:solidFill>
                <a:latin typeface="Montserrat Light" panose="00000400000000000000" pitchFamily="2" charset="0"/>
              </a:defRPr>
            </a:lvl2pPr>
            <a:lvl3pPr marL="1143000" indent="-228600">
              <a:buFontTx/>
              <a:buBlip>
                <a:blip r:embed="rId3"/>
              </a:buBlip>
              <a:defRPr>
                <a:solidFill>
                  <a:schemeClr val="tx2"/>
                </a:solidFill>
                <a:latin typeface="Montserrat Light" panose="00000400000000000000" pitchFamily="2" charset="0"/>
              </a:defRPr>
            </a:lvl3pPr>
            <a:lvl4pPr marL="1600200" indent="-228600">
              <a:buFontTx/>
              <a:buBlip>
                <a:blip r:embed="rId3"/>
              </a:buBlip>
              <a:defRPr>
                <a:latin typeface="Montserrat Light" panose="00000400000000000000" pitchFamily="2" charset="0"/>
              </a:defRPr>
            </a:lvl4pPr>
            <a:lvl5pPr marL="2057400" indent="-228600">
              <a:buFontTx/>
              <a:buBlip>
                <a:blip r:embed="rId3"/>
              </a:buBlip>
              <a:defRPr>
                <a:latin typeface="Montserrat Light" panose="000004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27" name="Picture 26" descr="A group of people in a circle&#10;&#10;Description automatically generated">
            <a:extLst>
              <a:ext uri="{FF2B5EF4-FFF2-40B4-BE49-F238E27FC236}">
                <a16:creationId xmlns:a16="http://schemas.microsoft.com/office/drawing/2014/main" id="{55FA9A00-4100-A0C4-AA73-4D092B32B87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44408" y="70762"/>
            <a:ext cx="870559" cy="870559"/>
          </a:xfrm>
          <a:prstGeom prst="rect">
            <a:avLst/>
          </a:prstGeom>
        </p:spPr>
      </p:pic>
    </p:spTree>
    <p:extLst>
      <p:ext uri="{BB962C8B-B14F-4D97-AF65-F5344CB8AC3E}">
        <p14:creationId xmlns:p14="http://schemas.microsoft.com/office/powerpoint/2010/main" val="393043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CCAEC-614D-ABCF-8B9A-45FBD289B2B6}"/>
              </a:ext>
            </a:extLst>
          </p:cNvPr>
          <p:cNvSpPr>
            <a:spLocks noGrp="1"/>
          </p:cNvSpPr>
          <p:nvPr>
            <p:ph type="title"/>
          </p:nvPr>
        </p:nvSpPr>
        <p:spPr>
          <a:xfrm>
            <a:off x="838200" y="70763"/>
            <a:ext cx="10515600" cy="1325563"/>
          </a:xfrm>
          <a:prstGeom prst="rect">
            <a:avLst/>
          </a:prstGeom>
        </p:spPr>
        <p:txBody>
          <a:bodyPr/>
          <a:lstStyle>
            <a:lvl1pPr algn="ctr">
              <a:defRPr>
                <a:latin typeface="Montserrat Bold" pitchFamily="2" charset="0"/>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61DF34C0-2B7F-18A1-B629-F1D80930A279}"/>
              </a:ext>
            </a:extLst>
          </p:cNvPr>
          <p:cNvSpPr>
            <a:spLocks noGrp="1"/>
          </p:cNvSpPr>
          <p:nvPr>
            <p:ph idx="1"/>
          </p:nvPr>
        </p:nvSpPr>
        <p:spPr>
          <a:xfrm>
            <a:off x="838200" y="1396326"/>
            <a:ext cx="10515600" cy="4780637"/>
          </a:xfrm>
        </p:spPr>
        <p:txBody>
          <a:bodyPr/>
          <a:lstStyle>
            <a:lvl2pPr marL="685800" indent="-228600">
              <a:buFontTx/>
              <a:buBlip>
                <a:blip r:embed="rId2"/>
              </a:buBlip>
              <a:defRPr>
                <a:latin typeface="Montserrat Light" panose="00000400000000000000" pitchFamily="2" charset="0"/>
              </a:defRPr>
            </a:lvl2pPr>
            <a:lvl3pPr marL="1143000" indent="-228600">
              <a:buFontTx/>
              <a:buBlip>
                <a:blip r:embed="rId2"/>
              </a:buBlip>
              <a:defRPr>
                <a:latin typeface="Montserrat Light" panose="00000400000000000000" pitchFamily="2" charset="0"/>
              </a:defRPr>
            </a:lvl3pPr>
            <a:lvl4pPr marL="1600200" indent="-228600">
              <a:buFontTx/>
              <a:buBlip>
                <a:blip r:embed="rId2"/>
              </a:buBlip>
              <a:defRPr>
                <a:latin typeface="Montserrat Light" panose="00000400000000000000" pitchFamily="2" charset="0"/>
              </a:defRPr>
            </a:lvl4pPr>
            <a:lvl5pPr marL="2057400" indent="-228600">
              <a:buFontTx/>
              <a:buBlip>
                <a:blip r:embed="rId2"/>
              </a:buBlip>
              <a:defRPr>
                <a:latin typeface="Montserrat Light" panose="000004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3D32B5B4-FF10-CF1A-128D-19B457FFC0D4}"/>
              </a:ext>
            </a:extLst>
          </p:cNvPr>
          <p:cNvSpPr>
            <a:spLocks noGrp="1"/>
          </p:cNvSpPr>
          <p:nvPr>
            <p:ph type="sldNum" sz="quarter" idx="12"/>
          </p:nvPr>
        </p:nvSpPr>
        <p:spPr>
          <a:xfrm>
            <a:off x="11649205" y="72024"/>
            <a:ext cx="462419" cy="365125"/>
          </a:xfrm>
        </p:spPr>
        <p:txBody>
          <a:bodyPr/>
          <a:lstStyle/>
          <a:p>
            <a:fld id="{D2F1D99E-131E-49C9-B56C-6FAB382B0B74}" type="slidenum">
              <a:rPr lang="en-GB" smtClean="0"/>
              <a:t>‹#›</a:t>
            </a:fld>
            <a:endParaRPr lang="en-GB"/>
          </a:p>
        </p:txBody>
      </p:sp>
      <p:pic>
        <p:nvPicPr>
          <p:cNvPr id="8" name="Picture 7" descr="A group of people in a circle&#10;&#10;Description automatically generated">
            <a:extLst>
              <a:ext uri="{FF2B5EF4-FFF2-40B4-BE49-F238E27FC236}">
                <a16:creationId xmlns:a16="http://schemas.microsoft.com/office/drawing/2014/main" id="{36090B2F-14BE-747C-4359-6C66D4B2040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0082" y="135427"/>
            <a:ext cx="1196236" cy="1196236"/>
          </a:xfrm>
          <a:prstGeom prst="rect">
            <a:avLst/>
          </a:prstGeom>
        </p:spPr>
      </p:pic>
    </p:spTree>
    <p:extLst>
      <p:ext uri="{BB962C8B-B14F-4D97-AF65-F5344CB8AC3E}">
        <p14:creationId xmlns:p14="http://schemas.microsoft.com/office/powerpoint/2010/main" val="2140044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0A4E-FB18-7E66-6B21-BDC23D04E62C}"/>
              </a:ext>
            </a:extLst>
          </p:cNvPr>
          <p:cNvSpPr>
            <a:spLocks noGrp="1"/>
          </p:cNvSpPr>
          <p:nvPr>
            <p:ph type="title"/>
          </p:nvPr>
        </p:nvSpPr>
        <p:spPr>
          <a:xfrm>
            <a:off x="838200" y="144123"/>
            <a:ext cx="10515600" cy="1125978"/>
          </a:xfrm>
          <a:prstGeom prst="rect">
            <a:avLst/>
          </a:prstGeo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BAD65BD8-157C-DCCC-F87B-6A60BBB80353}"/>
              </a:ext>
            </a:extLst>
          </p:cNvPr>
          <p:cNvSpPr>
            <a:spLocks noGrp="1"/>
          </p:cNvSpPr>
          <p:nvPr>
            <p:ph sz="half" idx="1"/>
          </p:nvPr>
        </p:nvSpPr>
        <p:spPr>
          <a:xfrm>
            <a:off x="838200" y="1440493"/>
            <a:ext cx="5181600" cy="4736470"/>
          </a:xfrm>
        </p:spPr>
        <p:txBody>
          <a:bodyPr/>
          <a:lstStyle>
            <a:lvl1pPr>
              <a:defRPr>
                <a:latin typeface="Montserrat Bold" pitchFamily="2" charse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C476ED0-117D-9184-53FE-7C8DF78FCAFD}"/>
              </a:ext>
            </a:extLst>
          </p:cNvPr>
          <p:cNvSpPr>
            <a:spLocks noGrp="1"/>
          </p:cNvSpPr>
          <p:nvPr>
            <p:ph sz="half" idx="2"/>
          </p:nvPr>
        </p:nvSpPr>
        <p:spPr>
          <a:xfrm>
            <a:off x="6172200" y="1440493"/>
            <a:ext cx="5181600" cy="4736470"/>
          </a:xfrm>
        </p:spPr>
        <p:txBody>
          <a:bodyPr/>
          <a:lstStyle>
            <a:lvl1pPr>
              <a:defRPr>
                <a:latin typeface="Montserrat Bold" pitchFamily="2" charse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a:extLst>
              <a:ext uri="{FF2B5EF4-FFF2-40B4-BE49-F238E27FC236}">
                <a16:creationId xmlns:a16="http://schemas.microsoft.com/office/drawing/2014/main" id="{B6140E65-B166-3363-4312-5F1B1E8337DC}"/>
              </a:ext>
            </a:extLst>
          </p:cNvPr>
          <p:cNvSpPr>
            <a:spLocks noGrp="1"/>
          </p:cNvSpPr>
          <p:nvPr>
            <p:ph type="sldNum" sz="quarter" idx="12"/>
          </p:nvPr>
        </p:nvSpPr>
        <p:spPr/>
        <p:txBody>
          <a:bodyPr/>
          <a:lstStyle/>
          <a:p>
            <a:fld id="{D2F1D99E-131E-49C9-B56C-6FAB382B0B74}" type="slidenum">
              <a:rPr lang="en-GB" smtClean="0"/>
              <a:t>‹#›</a:t>
            </a:fld>
            <a:endParaRPr lang="en-GB"/>
          </a:p>
        </p:txBody>
      </p:sp>
    </p:spTree>
    <p:extLst>
      <p:ext uri="{BB962C8B-B14F-4D97-AF65-F5344CB8AC3E}">
        <p14:creationId xmlns:p14="http://schemas.microsoft.com/office/powerpoint/2010/main" val="9537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D2CD5-67CE-E51E-4416-A9E8D7B7749F}"/>
              </a:ext>
            </a:extLst>
          </p:cNvPr>
          <p:cNvSpPr>
            <a:spLocks noGrp="1"/>
          </p:cNvSpPr>
          <p:nvPr>
            <p:ph type="title"/>
          </p:nvPr>
        </p:nvSpPr>
        <p:spPr>
          <a:xfrm>
            <a:off x="838200" y="144123"/>
            <a:ext cx="10515600" cy="1125978"/>
          </a:xfrm>
          <a:prstGeom prst="rect">
            <a:avLst/>
          </a:prstGeom>
        </p:spPr>
        <p:txBody>
          <a:bodyPr/>
          <a:lstStyle>
            <a:lvl1pPr algn="ctr">
              <a:defRPr/>
            </a:lvl1pPr>
          </a:lstStyle>
          <a:p>
            <a:r>
              <a:rPr lang="en-US"/>
              <a:t>Click to edit Master title style</a:t>
            </a:r>
            <a:endParaRPr lang="en-GB" dirty="0"/>
          </a:p>
        </p:txBody>
      </p:sp>
      <p:sp>
        <p:nvSpPr>
          <p:cNvPr id="5" name="Slide Number Placeholder 4">
            <a:extLst>
              <a:ext uri="{FF2B5EF4-FFF2-40B4-BE49-F238E27FC236}">
                <a16:creationId xmlns:a16="http://schemas.microsoft.com/office/drawing/2014/main" id="{3608F1ED-D31C-13B1-9412-4D5B4D47C3F5}"/>
              </a:ext>
            </a:extLst>
          </p:cNvPr>
          <p:cNvSpPr>
            <a:spLocks noGrp="1"/>
          </p:cNvSpPr>
          <p:nvPr>
            <p:ph type="sldNum" sz="quarter" idx="12"/>
          </p:nvPr>
        </p:nvSpPr>
        <p:spPr/>
        <p:txBody>
          <a:bodyPr/>
          <a:lstStyle/>
          <a:p>
            <a:fld id="{D2F1D99E-131E-49C9-B56C-6FAB382B0B74}" type="slidenum">
              <a:rPr lang="en-GB" smtClean="0"/>
              <a:t>‹#›</a:t>
            </a:fld>
            <a:endParaRPr lang="en-GB"/>
          </a:p>
        </p:txBody>
      </p:sp>
    </p:spTree>
    <p:extLst>
      <p:ext uri="{BB962C8B-B14F-4D97-AF65-F5344CB8AC3E}">
        <p14:creationId xmlns:p14="http://schemas.microsoft.com/office/powerpoint/2010/main" val="589062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0EC4410-2A7D-3027-72FC-491ED9F36D7B}"/>
              </a:ext>
            </a:extLst>
          </p:cNvPr>
          <p:cNvSpPr>
            <a:spLocks noGrp="1"/>
          </p:cNvSpPr>
          <p:nvPr>
            <p:ph type="sldNum" sz="quarter" idx="12"/>
          </p:nvPr>
        </p:nvSpPr>
        <p:spPr/>
        <p:txBody>
          <a:bodyPr/>
          <a:lstStyle/>
          <a:p>
            <a:fld id="{D2F1D99E-131E-49C9-B56C-6FAB382B0B74}" type="slidenum">
              <a:rPr lang="en-GB" smtClean="0"/>
              <a:t>‹#›</a:t>
            </a:fld>
            <a:endParaRPr lang="en-GB"/>
          </a:p>
        </p:txBody>
      </p:sp>
    </p:spTree>
    <p:extLst>
      <p:ext uri="{BB962C8B-B14F-4D97-AF65-F5344CB8AC3E}">
        <p14:creationId xmlns:p14="http://schemas.microsoft.com/office/powerpoint/2010/main" val="303185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B644D-3A6A-FA0B-BD0F-FF58022226BC}"/>
              </a:ext>
            </a:extLst>
          </p:cNvPr>
          <p:cNvSpPr>
            <a:spLocks noGrp="1"/>
          </p:cNvSpPr>
          <p:nvPr>
            <p:ph type="title"/>
          </p:nvPr>
        </p:nvSpPr>
        <p:spPr>
          <a:xfrm>
            <a:off x="838200" y="144123"/>
            <a:ext cx="10515600" cy="1125978"/>
          </a:xfrm>
          <a:prstGeom prst="rect">
            <a:avLst/>
          </a:prstGeom>
          <a:noFill/>
        </p:spPr>
        <p:txBody>
          <a:bodyPr vert="horz" lIns="91440" tIns="45720" rIns="91440" bIns="45720" rtlCol="0" anchor="ctr">
            <a:normAutofit/>
          </a:bodyPr>
          <a:lstStyle/>
          <a:p>
            <a:r>
              <a:rPr lang="en-US" dirty="0"/>
              <a:t>Staff Meeting Starters</a:t>
            </a:r>
            <a:endParaRPr lang="en-GB" dirty="0"/>
          </a:p>
        </p:txBody>
      </p:sp>
      <p:sp>
        <p:nvSpPr>
          <p:cNvPr id="3" name="Text Placeholder 2">
            <a:extLst>
              <a:ext uri="{FF2B5EF4-FFF2-40B4-BE49-F238E27FC236}">
                <a16:creationId xmlns:a16="http://schemas.microsoft.com/office/drawing/2014/main" id="{407964FC-8CBE-2223-CF07-E217E64F3D18}"/>
              </a:ext>
            </a:extLst>
          </p:cNvPr>
          <p:cNvSpPr>
            <a:spLocks noGrp="1"/>
          </p:cNvSpPr>
          <p:nvPr>
            <p:ph type="body" idx="1"/>
          </p:nvPr>
        </p:nvSpPr>
        <p:spPr>
          <a:xfrm>
            <a:off x="838200" y="1338846"/>
            <a:ext cx="10515600" cy="50509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a:extLst>
              <a:ext uri="{FF2B5EF4-FFF2-40B4-BE49-F238E27FC236}">
                <a16:creationId xmlns:a16="http://schemas.microsoft.com/office/drawing/2014/main" id="{9D14FB72-A711-39C8-ADEB-3B539B01675A}"/>
              </a:ext>
            </a:extLst>
          </p:cNvPr>
          <p:cNvSpPr>
            <a:spLocks noGrp="1"/>
          </p:cNvSpPr>
          <p:nvPr>
            <p:ph type="sldNum" sz="quarter" idx="4"/>
          </p:nvPr>
        </p:nvSpPr>
        <p:spPr>
          <a:xfrm>
            <a:off x="11611627" y="26759"/>
            <a:ext cx="525050" cy="365125"/>
          </a:xfrm>
          <a:prstGeom prst="rect">
            <a:avLst/>
          </a:prstGeom>
        </p:spPr>
        <p:txBody>
          <a:bodyPr vert="horz" lIns="91440" tIns="45720" rIns="91440" bIns="45720" rtlCol="0" anchor="ctr"/>
          <a:lstStyle>
            <a:lvl1pPr algn="r">
              <a:defRPr sz="1200">
                <a:solidFill>
                  <a:schemeClr val="accent6">
                    <a:lumMod val="60000"/>
                    <a:lumOff val="40000"/>
                  </a:schemeClr>
                </a:solidFill>
              </a:defRPr>
            </a:lvl1pPr>
          </a:lstStyle>
          <a:p>
            <a:fld id="{D2F1D99E-131E-49C9-B56C-6FAB382B0B74}" type="slidenum">
              <a:rPr lang="en-GB" smtClean="0"/>
              <a:pPr/>
              <a:t>‹#›</a:t>
            </a:fld>
            <a:endParaRPr lang="en-GB" dirty="0"/>
          </a:p>
        </p:txBody>
      </p:sp>
      <p:sp>
        <p:nvSpPr>
          <p:cNvPr id="13" name="Rectangle 12">
            <a:extLst>
              <a:ext uri="{FF2B5EF4-FFF2-40B4-BE49-F238E27FC236}">
                <a16:creationId xmlns:a16="http://schemas.microsoft.com/office/drawing/2014/main" id="{C53ADA8E-D97C-BF24-3D41-689BF05FBA47}"/>
              </a:ext>
            </a:extLst>
          </p:cNvPr>
          <p:cNvSpPr/>
          <p:nvPr userDrawn="1"/>
        </p:nvSpPr>
        <p:spPr>
          <a:xfrm>
            <a:off x="0" y="6272213"/>
            <a:ext cx="12192000" cy="614362"/>
          </a:xfrm>
          <a:prstGeom prst="rect">
            <a:avLst/>
          </a:prstGeom>
          <a:solidFill>
            <a:srgbClr val="00758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close up of a logo&#10;&#10;Description automatically generated">
            <a:extLst>
              <a:ext uri="{FF2B5EF4-FFF2-40B4-BE49-F238E27FC236}">
                <a16:creationId xmlns:a16="http://schemas.microsoft.com/office/drawing/2014/main" id="{B4382877-4BB4-8472-FCAF-FC79CAE76F25}"/>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231969" y="6413325"/>
            <a:ext cx="1855648" cy="285943"/>
          </a:xfrm>
          <a:prstGeom prst="rect">
            <a:avLst/>
          </a:prstGeom>
        </p:spPr>
      </p:pic>
      <p:sp>
        <p:nvSpPr>
          <p:cNvPr id="14" name="TextBox 13">
            <a:extLst>
              <a:ext uri="{FF2B5EF4-FFF2-40B4-BE49-F238E27FC236}">
                <a16:creationId xmlns:a16="http://schemas.microsoft.com/office/drawing/2014/main" id="{BD1E72C3-8962-57A7-3413-1777492F916A}"/>
              </a:ext>
            </a:extLst>
          </p:cNvPr>
          <p:cNvSpPr txBox="1"/>
          <p:nvPr userDrawn="1"/>
        </p:nvSpPr>
        <p:spPr>
          <a:xfrm>
            <a:off x="236539" y="6485081"/>
            <a:ext cx="3671888" cy="246221"/>
          </a:xfrm>
          <a:prstGeom prst="rect">
            <a:avLst/>
          </a:prstGeom>
          <a:noFill/>
        </p:spPr>
        <p:txBody>
          <a:bodyPr wrap="square" rtlCol="0">
            <a:spAutoFit/>
          </a:bodyPr>
          <a:lstStyle/>
          <a:p>
            <a:r>
              <a:rPr lang="en-GB" sz="1000" dirty="0">
                <a:solidFill>
                  <a:schemeClr val="bg1"/>
                </a:solidFill>
                <a:effectLst/>
                <a:latin typeface="Montserrat Light" pitchFamily="2" charset="77"/>
              </a:rPr>
              <a:t>© School Support Solutions Ltd</a:t>
            </a:r>
            <a:endParaRPr lang="en-US" sz="1000" dirty="0">
              <a:solidFill>
                <a:schemeClr val="bg1"/>
              </a:solidFill>
              <a:latin typeface="Montserrat Light" pitchFamily="2" charset="77"/>
            </a:endParaRPr>
          </a:p>
        </p:txBody>
      </p:sp>
    </p:spTree>
    <p:extLst>
      <p:ext uri="{BB962C8B-B14F-4D97-AF65-F5344CB8AC3E}">
        <p14:creationId xmlns:p14="http://schemas.microsoft.com/office/powerpoint/2010/main" val="18338926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2" r:id="rId4"/>
    <p:sldLayoutId id="2147483654" r:id="rId5"/>
    <p:sldLayoutId id="2147483655" r:id="rId6"/>
  </p:sldLayoutIdLst>
  <p:txStyles>
    <p:titleStyle>
      <a:lvl1pPr algn="l" defTabSz="914400" rtl="0" eaLnBrk="1" latinLnBrk="0" hangingPunct="1">
        <a:lnSpc>
          <a:spcPct val="90000"/>
        </a:lnSpc>
        <a:spcBef>
          <a:spcPct val="0"/>
        </a:spcBef>
        <a:buNone/>
        <a:defRPr sz="4400" kern="1200">
          <a:solidFill>
            <a:schemeClr val="tx2"/>
          </a:solidFill>
          <a:effectLst>
            <a:outerShdw blurRad="38100" dist="38100" dir="2700000" algn="tl">
              <a:srgbClr val="000000">
                <a:alpha val="43137"/>
              </a:srgbClr>
            </a:outerShdw>
          </a:effectLst>
          <a:latin typeface="Montserrat Bold" pitchFamily="2"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Tx/>
        <a:buBlip>
          <a:blip r:embed="rId9"/>
        </a:buBlip>
        <a:defRPr sz="2400" kern="1200">
          <a:solidFill>
            <a:schemeClr val="accent1"/>
          </a:solidFill>
          <a:latin typeface="Montserrat Light" panose="00000400000000000000" pitchFamily="2" charset="0"/>
          <a:ea typeface="+mn-ea"/>
          <a:cs typeface="+mn-cs"/>
        </a:defRPr>
      </a:lvl2pPr>
      <a:lvl3pPr marL="1143000" indent="-228600" algn="l" defTabSz="914400" rtl="0" eaLnBrk="1" latinLnBrk="0" hangingPunct="1">
        <a:lnSpc>
          <a:spcPct val="90000"/>
        </a:lnSpc>
        <a:spcBef>
          <a:spcPts val="500"/>
        </a:spcBef>
        <a:buFontTx/>
        <a:buBlip>
          <a:blip r:embed="rId9"/>
        </a:buBlip>
        <a:defRPr sz="2000" kern="1200">
          <a:solidFill>
            <a:schemeClr val="tx2"/>
          </a:solidFill>
          <a:latin typeface="Montserrat Light" panose="00000400000000000000" pitchFamily="2" charset="0"/>
          <a:ea typeface="+mn-ea"/>
          <a:cs typeface="+mn-cs"/>
        </a:defRPr>
      </a:lvl3pPr>
      <a:lvl4pPr marL="1600200" indent="-228600" algn="l" defTabSz="914400" rtl="0" eaLnBrk="1" latinLnBrk="0" hangingPunct="1">
        <a:lnSpc>
          <a:spcPct val="90000"/>
        </a:lnSpc>
        <a:spcBef>
          <a:spcPts val="500"/>
        </a:spcBef>
        <a:buFontTx/>
        <a:buBlip>
          <a:blip r:embed="rId9"/>
        </a:buBlip>
        <a:defRPr sz="1800" kern="1200">
          <a:solidFill>
            <a:schemeClr val="accent2"/>
          </a:solidFill>
          <a:latin typeface="Montserrat Light" panose="00000400000000000000" pitchFamily="2" charset="0"/>
          <a:ea typeface="+mn-ea"/>
          <a:cs typeface="+mn-cs"/>
        </a:defRPr>
      </a:lvl4pPr>
      <a:lvl5pPr marL="2057400" indent="-228600" algn="l" defTabSz="914400" rtl="0" eaLnBrk="1" latinLnBrk="0" hangingPunct="1">
        <a:lnSpc>
          <a:spcPct val="90000"/>
        </a:lnSpc>
        <a:spcBef>
          <a:spcPts val="500"/>
        </a:spcBef>
        <a:buFontTx/>
        <a:buBlip>
          <a:blip r:embed="rId9"/>
        </a:buBlip>
        <a:defRPr sz="1800" kern="1200">
          <a:solidFill>
            <a:schemeClr val="accent5"/>
          </a:solidFill>
          <a:latin typeface="Montserrat Light" panose="000004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167F-CEF4-F3F5-F2FE-A5A9C6089A6F}"/>
              </a:ext>
            </a:extLst>
          </p:cNvPr>
          <p:cNvSpPr>
            <a:spLocks noGrp="1"/>
          </p:cNvSpPr>
          <p:nvPr>
            <p:ph type="ctrTitle"/>
          </p:nvPr>
        </p:nvSpPr>
        <p:spPr>
          <a:xfrm>
            <a:off x="2409173" y="1596613"/>
            <a:ext cx="9144000" cy="1564470"/>
          </a:xfrm>
        </p:spPr>
        <p:txBody>
          <a:bodyPr>
            <a:normAutofit fontScale="90000"/>
          </a:bodyPr>
          <a:lstStyle/>
          <a:p>
            <a:r>
              <a:rPr lang="en-GB" sz="5500" dirty="0"/>
              <a:t>Staff Meeting Starter #71</a:t>
            </a:r>
          </a:p>
        </p:txBody>
      </p:sp>
      <p:sp>
        <p:nvSpPr>
          <p:cNvPr id="3" name="Subtitle 2">
            <a:extLst>
              <a:ext uri="{FF2B5EF4-FFF2-40B4-BE49-F238E27FC236}">
                <a16:creationId xmlns:a16="http://schemas.microsoft.com/office/drawing/2014/main" id="{0914D7F0-208E-C714-F735-1110940E120A}"/>
              </a:ext>
            </a:extLst>
          </p:cNvPr>
          <p:cNvSpPr>
            <a:spLocks noGrp="1"/>
          </p:cNvSpPr>
          <p:nvPr>
            <p:ph type="subTitle" idx="1"/>
          </p:nvPr>
        </p:nvSpPr>
        <p:spPr>
          <a:xfrm>
            <a:off x="2409173" y="3605625"/>
            <a:ext cx="9144000" cy="1655762"/>
          </a:xfrm>
        </p:spPr>
        <p:txBody>
          <a:bodyPr>
            <a:normAutofit/>
          </a:bodyPr>
          <a:lstStyle/>
          <a:p>
            <a:r>
              <a:rPr lang="en-GB" sz="4000" b="1" dirty="0"/>
              <a:t>Mathematical manipulatives</a:t>
            </a:r>
          </a:p>
        </p:txBody>
      </p:sp>
    </p:spTree>
    <p:extLst>
      <p:ext uri="{BB962C8B-B14F-4D97-AF65-F5344CB8AC3E}">
        <p14:creationId xmlns:p14="http://schemas.microsoft.com/office/powerpoint/2010/main" val="318265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36A5-F53E-BA38-EDCC-756986F9738B}"/>
              </a:ext>
            </a:extLst>
          </p:cNvPr>
          <p:cNvSpPr>
            <a:spLocks noGrp="1"/>
          </p:cNvSpPr>
          <p:nvPr>
            <p:ph type="title"/>
          </p:nvPr>
        </p:nvSpPr>
        <p:spPr/>
        <p:txBody>
          <a:bodyPr>
            <a:normAutofit/>
          </a:bodyPr>
          <a:lstStyle/>
          <a:p>
            <a:r>
              <a:rPr lang="en-GB" sz="3800" dirty="0"/>
              <a:t>Mathematical manipulatives</a:t>
            </a:r>
          </a:p>
        </p:txBody>
      </p:sp>
      <p:sp>
        <p:nvSpPr>
          <p:cNvPr id="5" name="TextBox 4">
            <a:extLst>
              <a:ext uri="{FF2B5EF4-FFF2-40B4-BE49-F238E27FC236}">
                <a16:creationId xmlns:a16="http://schemas.microsoft.com/office/drawing/2014/main" id="{FF8F6515-EB1D-A3C4-D920-F03E87FAB966}"/>
              </a:ext>
            </a:extLst>
          </p:cNvPr>
          <p:cNvSpPr txBox="1"/>
          <p:nvPr/>
        </p:nvSpPr>
        <p:spPr>
          <a:xfrm>
            <a:off x="1257300" y="1500422"/>
            <a:ext cx="9838047" cy="4372864"/>
          </a:xfrm>
          <a:prstGeom prst="rect">
            <a:avLst/>
          </a:prstGeom>
          <a:noFill/>
        </p:spPr>
        <p:txBody>
          <a:bodyPr wrap="square">
            <a:spAutoFit/>
          </a:bodyPr>
          <a:lstStyle/>
          <a:p>
            <a:pPr algn="ctr">
              <a:lnSpc>
                <a:spcPct val="107000"/>
              </a:lnSpc>
              <a:spcAft>
                <a:spcPts val="800"/>
              </a:spcAft>
            </a:pPr>
            <a:r>
              <a:rPr lang="en-GB" sz="1700" b="0" i="0" dirty="0">
                <a:solidFill>
                  <a:srgbClr val="263238"/>
                </a:solidFill>
                <a:effectLst/>
              </a:rPr>
              <a:t>Not only can </a:t>
            </a:r>
            <a:r>
              <a:rPr lang="en-GB" sz="1700" dirty="0">
                <a:solidFill>
                  <a:srgbClr val="263238"/>
                </a:solidFill>
              </a:rPr>
              <a:t>manipulatives</a:t>
            </a:r>
            <a:r>
              <a:rPr lang="en-GB" sz="1700" b="0" i="0" dirty="0">
                <a:solidFill>
                  <a:srgbClr val="263238"/>
                </a:solidFill>
                <a:effectLst/>
              </a:rPr>
              <a:t> help reveal the mathematical structure when used effectively, but they can also be used to support children in making connections with their learning which can build flexibility and fluency.</a:t>
            </a:r>
            <a:endParaRPr lang="en-GB" sz="1700" kern="100" dirty="0">
              <a:solidFill>
                <a:srgbClr val="263238"/>
              </a:solidFill>
              <a:effectLst/>
              <a:ea typeface="Calibri" panose="020F0502020204030204" pitchFamily="34" charset="0"/>
              <a:cs typeface="Times New Roman" panose="02020603050405020304" pitchFamily="18" charset="0"/>
            </a:endParaRPr>
          </a:p>
          <a:p>
            <a:pPr algn="ctr">
              <a:lnSpc>
                <a:spcPct val="107000"/>
              </a:lnSpc>
              <a:spcAft>
                <a:spcPts val="800"/>
              </a:spcAft>
            </a:pPr>
            <a:r>
              <a:rPr lang="en-GB" sz="1700" b="0" i="0" dirty="0">
                <a:solidFill>
                  <a:srgbClr val="263238"/>
                </a:solidFill>
                <a:effectLst/>
              </a:rPr>
              <a:t>They can act as a talking tool – a way to encourage mathematical discussion. Children can work in pairs and small groups using manipulatives to solve problems. They can encourage questions about other children’s strategies and reasoning. This can prompt the sharing and comparison of different approaches.</a:t>
            </a:r>
          </a:p>
          <a:p>
            <a:pPr algn="ctr">
              <a:lnSpc>
                <a:spcPct val="107000"/>
              </a:lnSpc>
              <a:spcAft>
                <a:spcPts val="800"/>
              </a:spcAft>
            </a:pPr>
            <a:r>
              <a:rPr lang="en-GB" sz="1700" b="0" i="0" dirty="0">
                <a:solidFill>
                  <a:srgbClr val="263238"/>
                </a:solidFill>
                <a:effectLst/>
              </a:rPr>
              <a:t>Manipulatives can also be used by children to communicate what they know. They can reveal any misconceptions children may have and help teachers to adapt their teaching to build on children’s prior knowledge. They can also provide meaningful contexts for children to develop their mathematical understanding, making it a more engaging experience.</a:t>
            </a:r>
          </a:p>
          <a:p>
            <a:pPr algn="ctr">
              <a:lnSpc>
                <a:spcPct val="107000"/>
              </a:lnSpc>
              <a:spcAft>
                <a:spcPts val="800"/>
              </a:spcAft>
            </a:pPr>
            <a:r>
              <a:rPr lang="en-GB" sz="1700" i="0" dirty="0">
                <a:solidFill>
                  <a:schemeClr val="accent1"/>
                </a:solidFill>
                <a:effectLst/>
              </a:rPr>
              <a:t>Five ways manipulatives can be used to develop mathematical understanding</a:t>
            </a:r>
            <a:r>
              <a:rPr lang="en-GB" sz="1700" dirty="0">
                <a:solidFill>
                  <a:schemeClr val="accent1"/>
                </a:solidFill>
              </a:rPr>
              <a:t>, EEF</a:t>
            </a:r>
            <a:endParaRPr lang="en-GB" sz="1700" i="0" dirty="0">
              <a:solidFill>
                <a:schemeClr val="accent1"/>
              </a:solidFill>
              <a:effectLst/>
            </a:endParaRPr>
          </a:p>
          <a:p>
            <a:pPr algn="ctr"/>
            <a:endParaRPr lang="en-GB" sz="1500" b="1" dirty="0">
              <a:solidFill>
                <a:schemeClr val="accent1"/>
              </a:solidFill>
              <a:latin typeface="+mj-lt"/>
            </a:endParaRPr>
          </a:p>
        </p:txBody>
      </p:sp>
    </p:spTree>
    <p:extLst>
      <p:ext uri="{BB962C8B-B14F-4D97-AF65-F5344CB8AC3E}">
        <p14:creationId xmlns:p14="http://schemas.microsoft.com/office/powerpoint/2010/main" val="5477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604B64-9944-3A1D-C927-24C2B1E40D6E}"/>
              </a:ext>
            </a:extLst>
          </p:cNvPr>
          <p:cNvSpPr>
            <a:spLocks noGrp="1"/>
          </p:cNvSpPr>
          <p:nvPr>
            <p:ph type="title"/>
          </p:nvPr>
        </p:nvSpPr>
        <p:spPr>
          <a:xfrm>
            <a:off x="838200" y="250731"/>
            <a:ext cx="10515600" cy="1325563"/>
          </a:xfrm>
        </p:spPr>
        <p:txBody>
          <a:bodyPr/>
          <a:lstStyle/>
          <a:p>
            <a:r>
              <a:rPr lang="en-GB" dirty="0"/>
              <a:t>Questions</a:t>
            </a:r>
          </a:p>
        </p:txBody>
      </p:sp>
      <p:sp>
        <p:nvSpPr>
          <p:cNvPr id="6" name="Content Placeholder 4">
            <a:extLst>
              <a:ext uri="{FF2B5EF4-FFF2-40B4-BE49-F238E27FC236}">
                <a16:creationId xmlns:a16="http://schemas.microsoft.com/office/drawing/2014/main" id="{5FF13BA7-4667-F201-76B9-B82CF97E9733}"/>
              </a:ext>
            </a:extLst>
          </p:cNvPr>
          <p:cNvSpPr>
            <a:spLocks noGrp="1"/>
          </p:cNvSpPr>
          <p:nvPr>
            <p:ph idx="1"/>
          </p:nvPr>
        </p:nvSpPr>
        <p:spPr>
          <a:xfrm>
            <a:off x="838200" y="1182453"/>
            <a:ext cx="10698126" cy="4962853"/>
          </a:xfrm>
        </p:spPr>
        <p:txBody>
          <a:bodyPr>
            <a:normAutofit fontScale="92500" lnSpcReduction="20000"/>
          </a:bodyPr>
          <a:lstStyle/>
          <a:p>
            <a:endParaRPr lang="en-GB" sz="2400" dirty="0"/>
          </a:p>
          <a:p>
            <a:pPr marL="514350" indent="-514350">
              <a:lnSpc>
                <a:spcPct val="110000"/>
              </a:lnSpc>
              <a:buFont typeface="+mj-lt"/>
              <a:buAutoNum type="arabicPeriod"/>
            </a:pPr>
            <a:r>
              <a:rPr lang="en-GB" sz="2400" dirty="0"/>
              <a:t>How well do we use manipulatives in maths to provide effective scaffolds for all, regardless of age?</a:t>
            </a:r>
          </a:p>
          <a:p>
            <a:pPr marL="514350" indent="-514350">
              <a:lnSpc>
                <a:spcPct val="110000"/>
              </a:lnSpc>
              <a:buFont typeface="+mj-lt"/>
              <a:buAutoNum type="arabicPeriod"/>
            </a:pPr>
            <a:endParaRPr lang="en-GB" sz="2400" dirty="0"/>
          </a:p>
          <a:p>
            <a:pPr marL="514350" indent="-514350">
              <a:lnSpc>
                <a:spcPct val="110000"/>
              </a:lnSpc>
              <a:buFont typeface="+mj-lt"/>
              <a:buAutoNum type="arabicPeriod"/>
            </a:pPr>
            <a:r>
              <a:rPr lang="en-GB" sz="2400" dirty="0"/>
              <a:t>How confident are we in ensuring we have the subject knowledge to connect manipulatives to the underlying mathematical concept?</a:t>
            </a:r>
          </a:p>
          <a:p>
            <a:pPr marL="514350" indent="-514350">
              <a:lnSpc>
                <a:spcPct val="110000"/>
              </a:lnSpc>
              <a:buFont typeface="+mj-lt"/>
              <a:buAutoNum type="arabicPeriod"/>
            </a:pPr>
            <a:endParaRPr lang="en-GB" sz="2400" dirty="0"/>
          </a:p>
          <a:p>
            <a:pPr marL="514350" indent="-514350">
              <a:lnSpc>
                <a:spcPct val="110000"/>
              </a:lnSpc>
              <a:buFont typeface="+mj-lt"/>
              <a:buAutoNum type="arabicPeriod"/>
            </a:pPr>
            <a:r>
              <a:rPr lang="en-GB" sz="2400" dirty="0"/>
              <a:t>Do we spend time explicitly teaching pupils how the manipulative can support them?</a:t>
            </a:r>
          </a:p>
          <a:p>
            <a:pPr marL="514350" indent="-514350">
              <a:lnSpc>
                <a:spcPct val="110000"/>
              </a:lnSpc>
              <a:buFont typeface="+mj-lt"/>
              <a:buAutoNum type="arabicPeriod"/>
            </a:pPr>
            <a:endParaRPr lang="en-GB" sz="2400" dirty="0"/>
          </a:p>
          <a:p>
            <a:pPr marL="514350" indent="-514350">
              <a:lnSpc>
                <a:spcPct val="110000"/>
              </a:lnSpc>
              <a:buFont typeface="+mj-lt"/>
              <a:buAutoNum type="arabicPeriod"/>
            </a:pPr>
            <a:r>
              <a:rPr lang="en-GB" sz="2400" dirty="0"/>
              <a:t>Do we provide regular opportunities for pupils to use manipulatives and representations to build knowledge and make links between their learning?</a:t>
            </a:r>
          </a:p>
        </p:txBody>
      </p:sp>
    </p:spTree>
    <p:extLst>
      <p:ext uri="{BB962C8B-B14F-4D97-AF65-F5344CB8AC3E}">
        <p14:creationId xmlns:p14="http://schemas.microsoft.com/office/powerpoint/2010/main" val="901258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EduSuite">
      <a:dk1>
        <a:sysClr val="windowText" lastClr="000000"/>
      </a:dk1>
      <a:lt1>
        <a:sysClr val="window" lastClr="FFFFFF"/>
      </a:lt1>
      <a:dk2>
        <a:srgbClr val="007583"/>
      </a:dk2>
      <a:lt2>
        <a:srgbClr val="D3E9E6"/>
      </a:lt2>
      <a:accent1>
        <a:srgbClr val="F18701"/>
      </a:accent1>
      <a:accent2>
        <a:srgbClr val="0B2545"/>
      </a:accent2>
      <a:accent3>
        <a:srgbClr val="007583"/>
      </a:accent3>
      <a:accent4>
        <a:srgbClr val="7EA8AD"/>
      </a:accent4>
      <a:accent5>
        <a:srgbClr val="F7B801"/>
      </a:accent5>
      <a:accent6>
        <a:srgbClr val="76A4A9"/>
      </a:accent6>
      <a:hlink>
        <a:srgbClr val="0070C0"/>
      </a:hlink>
      <a:folHlink>
        <a:srgbClr val="7030A0"/>
      </a:folHlink>
    </a:clrScheme>
    <a:fontScheme name="EduSuite">
      <a:majorFont>
        <a:latin typeface="Montserrat"/>
        <a:ea typeface=""/>
        <a:cs typeface=""/>
      </a:majorFont>
      <a:minorFont>
        <a:latin typeface="Montserrat Medium"/>
        <a:ea typeface=""/>
        <a:cs typeface=""/>
      </a:minorFont>
    </a:fontScheme>
    <a:fmtScheme name="Milk Glass">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2BA1E5F6-1C89-4586-BF03-C10EBC2C860B}" vid="{82F81510-5BA1-4527-831C-96F7996EE82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EduSuite SMS template</Template>
  <TotalTime>1310</TotalTime>
  <Words>780</Words>
  <Application>Microsoft Office PowerPoint</Application>
  <PresentationFormat>Widescreen</PresentationFormat>
  <Paragraphs>49</Paragraphs>
  <Slides>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__understoodSans_f41eca</vt:lpstr>
      <vt:lpstr>Arial</vt:lpstr>
      <vt:lpstr>Calibri</vt:lpstr>
      <vt:lpstr>Lora</vt:lpstr>
      <vt:lpstr>Montserrat Bold</vt:lpstr>
      <vt:lpstr>Montserrat Light</vt:lpstr>
      <vt:lpstr>Montserrat Medium</vt:lpstr>
      <vt:lpstr>Roboto</vt:lpstr>
      <vt:lpstr>Office Theme</vt:lpstr>
      <vt:lpstr>Staff Meeting Starter #71</vt:lpstr>
      <vt:lpstr>Mathematical manipulatives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Meeting Starter #2</dc:title>
  <dc:creator>Bretta Townend-Jowitt</dc:creator>
  <cp:lastModifiedBy>Faye Heming</cp:lastModifiedBy>
  <cp:revision>117</cp:revision>
  <dcterms:created xsi:type="dcterms:W3CDTF">2023-08-16T09:30:08Z</dcterms:created>
  <dcterms:modified xsi:type="dcterms:W3CDTF">2025-02-19T20:05:18Z</dcterms:modified>
</cp:coreProperties>
</file>